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75" r:id="rId4"/>
    <p:sldId id="265" r:id="rId5"/>
    <p:sldId id="276" r:id="rId6"/>
    <p:sldId id="266" r:id="rId7"/>
    <p:sldId id="269" r:id="rId8"/>
    <p:sldId id="277" r:id="rId9"/>
    <p:sldId id="267" r:id="rId10"/>
    <p:sldId id="274" r:id="rId11"/>
    <p:sldId id="27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707F42B-1C10-4FAA-A81B-BE87CE74E732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0B0CF24-D033-40BC-888B-2F08681428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654" y="116632"/>
            <a:ext cx="7846640" cy="5976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Краткая презентация  </a:t>
            </a:r>
            <a:br>
              <a:rPr lang="ru-RU" sz="4000" b="1" dirty="0" smtClean="0"/>
            </a:br>
            <a:r>
              <a:rPr lang="ru-RU" sz="4000" b="1" dirty="0" smtClean="0"/>
              <a:t>Образовательной программы</a:t>
            </a:r>
            <a:r>
              <a:rPr lang="ru-RU" sz="4000" dirty="0" smtClean="0"/>
              <a:t> </a:t>
            </a:r>
            <a:r>
              <a:rPr lang="ru-RU" sz="4000" b="1" dirty="0"/>
              <a:t>дошкольного образования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100" dirty="0" smtClean="0"/>
              <a:t>ГБДОУ детский сад №11 </a:t>
            </a:r>
            <a:br>
              <a:rPr lang="ru-RU" sz="3100" dirty="0" smtClean="0"/>
            </a:br>
            <a:r>
              <a:rPr lang="ru-RU" sz="3100" dirty="0" smtClean="0"/>
              <a:t>Адмиралтейского района </a:t>
            </a:r>
            <a:br>
              <a:rPr lang="ru-RU" sz="3100" dirty="0" smtClean="0"/>
            </a:br>
            <a:r>
              <a:rPr lang="ru-RU" sz="3100" dirty="0" smtClean="0"/>
              <a:t>Санкт-Петербурга</a:t>
            </a:r>
            <a:br>
              <a:rPr lang="ru-RU" sz="3100" dirty="0" smtClean="0"/>
            </a:br>
            <a:r>
              <a:rPr lang="ru-RU" sz="3100" dirty="0" smtClean="0"/>
              <a:t>2023 г.</a:t>
            </a:r>
            <a:br>
              <a:rPr lang="ru-RU" sz="31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5238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49685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/>
              <a:t>  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94453" y="476672"/>
            <a:ext cx="7020272" cy="5773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635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дошкольного образования (далее по тексту 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Программа) Государственного</a:t>
            </a:r>
            <a:r>
              <a:rPr lang="ru-RU" sz="1600" spc="17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бюджетного</a:t>
            </a:r>
            <a:r>
              <a:rPr lang="ru-RU" sz="1600" spc="17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z="1600" spc="18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образовательного</a:t>
            </a:r>
            <a:r>
              <a:rPr lang="ru-RU" sz="1600" spc="1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детского</a:t>
            </a:r>
            <a:r>
              <a:rPr lang="ru-RU" sz="1600" spc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сада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№11</a:t>
            </a:r>
            <a:r>
              <a:rPr lang="ru-RU" sz="1600" spc="30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Адмиралтейского района Санкт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Петербурга (далее по тексту 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spc="5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ГБДОУ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№11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spc="5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разработана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дошкольным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образовательным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учреждением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соответствии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c: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401320" lvl="0" indent="-342900" algn="just">
              <a:lnSpc>
                <a:spcPct val="113000"/>
              </a:lnSpc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26415" algn="l"/>
                <a:tab pos="6043295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государственный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(приказ Министерства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17.10.2013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№1155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утверждении федерального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государственного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стандарта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образования»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редакции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08.11.2022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№955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внесении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изменений</a:t>
            </a:r>
            <a:r>
              <a:rPr lang="ru-RU" sz="1600" spc="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spc="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некоторые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Министерства образования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РФ,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касающиеся</a:t>
            </a:r>
            <a:r>
              <a:rPr lang="ru-RU" sz="1600" spc="4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федеральных</a:t>
            </a:r>
            <a:r>
              <a:rPr lang="ru-RU" sz="16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государственных</a:t>
            </a:r>
            <a:r>
              <a:rPr lang="ru-RU" sz="16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образовательных стандартов общего</a:t>
            </a:r>
            <a:r>
              <a:rPr lang="ru-RU" sz="1600" spc="-29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образования и образования обучающихся с ограниченными возможностями здоровья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умственной</a:t>
            </a:r>
            <a:r>
              <a:rPr lang="ru-RU" sz="16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отсталостью (интеллектуальными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нарушениями)»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400050" lvl="0" indent="-342900" algn="just">
              <a:lnSpc>
                <a:spcPct val="113000"/>
              </a:lnSpc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26415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федеральной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программой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(приказ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25.11.2022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1028</a:t>
            </a:r>
            <a:r>
              <a:rPr lang="ru-RU" sz="1600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утверждении</a:t>
            </a:r>
            <a:r>
              <a:rPr lang="ru-RU" sz="1600" spc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федеральной</a:t>
            </a:r>
            <a:r>
              <a:rPr lang="ru-RU" sz="1600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образовательной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16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z="16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образования»).</a:t>
            </a:r>
            <a:endParaRPr lang="ru-RU" sz="1600" dirty="0"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519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692696"/>
            <a:ext cx="7498080" cy="5555704"/>
          </a:xfrm>
        </p:spPr>
        <p:txBody>
          <a:bodyPr>
            <a:normAutofit fontScale="70000" lnSpcReduction="20000"/>
          </a:bodyPr>
          <a:lstStyle/>
          <a:p>
            <a:pPr marL="254635" marR="400050" algn="just">
              <a:lnSpc>
                <a:spcPct val="111000"/>
              </a:lnSpc>
              <a:spcBef>
                <a:spcPts val="5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представляет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собой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методическую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документацию, на основании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которой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коллектив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ГБДОУ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организует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реализует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образовательную деятельность обучающихся в возрасте от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года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7(8) лет, работу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воспитанию,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формированию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развитию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дошкольников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учётом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индивидуальных</a:t>
            </a:r>
            <a:r>
              <a:rPr lang="ru-RU" spc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способностей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возможностей.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4635" marR="396240" indent="449580" algn="just">
              <a:lnSpc>
                <a:spcPct val="11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pc="1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основании</a:t>
            </a:r>
            <a:r>
              <a:rPr lang="ru-RU" spc="1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Федерального</a:t>
            </a:r>
            <a:r>
              <a:rPr lang="ru-RU" spc="1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закона</a:t>
            </a:r>
            <a:r>
              <a:rPr lang="ru-RU" spc="1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pc="1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декабря</a:t>
            </a:r>
            <a:r>
              <a:rPr lang="ru-RU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r>
              <a:rPr lang="ru-RU" spc="1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pc="1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273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ФЗ</a:t>
            </a:r>
            <a:r>
              <a:rPr lang="ru-RU" spc="2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</a:t>
            </a:r>
            <a:r>
              <a:rPr lang="ru-RU" spc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образовании</a:t>
            </a:r>
            <a:r>
              <a:rPr lang="ru-RU" spc="-29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Российской Федерации» (далее 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Федеральный закон) в редакции от 29.09.2022г., принятой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ФЗ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№304)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структуру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включается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рабочая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календарный</a:t>
            </a:r>
            <a:r>
              <a:rPr lang="ru-RU" spc="1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воспитательной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764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332656"/>
            <a:ext cx="7498080" cy="6264696"/>
          </a:xfrm>
        </p:spPr>
        <p:txBody>
          <a:bodyPr>
            <a:noAutofit/>
          </a:bodyPr>
          <a:lstStyle/>
          <a:p>
            <a:pPr marL="254635" marR="396875" indent="0" algn="just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ru-RU" sz="1800" b="1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реализуемой</a:t>
            </a:r>
            <a:r>
              <a:rPr lang="ru-RU" sz="1800" b="1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</a:t>
            </a:r>
            <a:r>
              <a:rPr lang="ru-RU" sz="1800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числе рабочей программы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воспитания, которая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частью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</a:t>
            </a:r>
            <a:r>
              <a:rPr lang="ru-RU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методической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документации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Программы,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соответствует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требованиям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ФГОС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включает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основных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раздела</a:t>
            </a:r>
            <a:r>
              <a:rPr lang="ru-RU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spc="5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целевой,</a:t>
            </a:r>
            <a:r>
              <a:rPr lang="ru-RU" sz="1800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содержательный</a:t>
            </a:r>
            <a:r>
              <a:rPr lang="ru-RU" sz="1800" b="1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b="1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организационный,</a:t>
            </a:r>
            <a:r>
              <a:rPr lang="ru-RU" sz="1800" b="1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каждом из них предусматривается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обязательная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часть, формируемая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участниками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отношений,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дополнительный</a:t>
            </a:r>
            <a:r>
              <a:rPr lang="ru-RU" sz="1800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r>
              <a:rPr lang="ru-RU" sz="1800" spc="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1800" spc="8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текст её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краткой</a:t>
            </a:r>
            <a:r>
              <a:rPr lang="ru-RU" sz="18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презентации.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6055" marR="334010" indent="0" algn="just">
              <a:lnSpc>
                <a:spcPct val="110000"/>
              </a:lnSpc>
              <a:spcBef>
                <a:spcPts val="75"/>
              </a:spcBef>
              <a:spcAft>
                <a:spcPts val="0"/>
              </a:spcAft>
              <a:buNone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Целью программы</a:t>
            </a:r>
            <a:r>
              <a:rPr lang="ru-RU" sz="1800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разностороннее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период дошкольного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детства с учетом возрастных и индивидуальных особенностей на основе духовно</a:t>
            </a:r>
            <a:r>
              <a:rPr lang="ru-RU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нравственных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ценностей</a:t>
            </a:r>
            <a:r>
              <a:rPr lang="ru-RU" sz="18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российского</a:t>
            </a:r>
            <a:r>
              <a:rPr lang="ru-RU" sz="18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народа, исторических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национально</a:t>
            </a:r>
            <a:r>
              <a:rPr lang="ru-RU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культурных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традиций.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ru-RU" sz="18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531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404664"/>
            <a:ext cx="7498080" cy="5843736"/>
          </a:xfrm>
        </p:spPr>
        <p:txBody>
          <a:bodyPr>
            <a:normAutofit fontScale="25000" lnSpcReduction="20000"/>
          </a:bodyPr>
          <a:lstStyle/>
          <a:p>
            <a:pPr marL="449580">
              <a:lnSpc>
                <a:spcPct val="107000"/>
              </a:lnSpc>
              <a:spcBef>
                <a:spcPts val="135"/>
              </a:spcBef>
              <a:spcAft>
                <a:spcPts val="0"/>
              </a:spcAft>
            </a:pPr>
            <a:endParaRPr lang="ru-RU" sz="72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66116" indent="0" algn="ctr">
              <a:lnSpc>
                <a:spcPct val="107000"/>
              </a:lnSpc>
              <a:spcBef>
                <a:spcPts val="135"/>
              </a:spcBef>
              <a:spcAft>
                <a:spcPts val="0"/>
              </a:spcAft>
              <a:buNone/>
            </a:pPr>
            <a:r>
              <a:rPr lang="ru-RU" sz="7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Да</a:t>
            </a:r>
            <a:r>
              <a:rPr lang="ru-RU" sz="7200" b="1" spc="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нн</a:t>
            </a:r>
            <a:r>
              <a:rPr lang="ru-RU" sz="7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ая </a:t>
            </a:r>
            <a:r>
              <a:rPr lang="ru-RU" sz="72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ель реализу</a:t>
            </a:r>
            <a:r>
              <a:rPr lang="ru-RU" sz="7200" b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72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ся </a:t>
            </a:r>
            <a:r>
              <a:rPr lang="ru-RU" sz="72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ерез р</a:t>
            </a:r>
            <a:r>
              <a:rPr lang="ru-RU" sz="72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7200" b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</a:t>
            </a:r>
            <a:r>
              <a:rPr lang="ru-RU" sz="72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72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 </a:t>
            </a:r>
            <a:r>
              <a:rPr lang="ru-RU" sz="72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72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ед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72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ю</a:t>
            </a:r>
            <a:r>
              <a:rPr lang="ru-RU" sz="7200" b="1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щ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их </a:t>
            </a:r>
            <a:r>
              <a:rPr lang="ru-RU" sz="7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ru-RU" sz="7200" b="1" spc="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7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7200" b="1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ч:</a:t>
            </a:r>
            <a:r>
              <a:rPr lang="ru-RU" sz="4300" b="1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4300" b="1" spc="1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37616" indent="-571500" algn="just">
              <a:lnSpc>
                <a:spcPct val="107000"/>
              </a:lnSpc>
              <a:spcBef>
                <a:spcPts val="135"/>
              </a:spcBef>
            </a:pP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ен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-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ых д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ой Ф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дер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одерж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дошкол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 образован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7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73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56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мых</a:t>
            </a:r>
            <a:r>
              <a:rPr lang="ru-RU" sz="5600" spc="7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</a:t>
            </a:r>
            <a:r>
              <a:rPr lang="ru-RU" sz="56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атов</a:t>
            </a:r>
            <a:r>
              <a:rPr lang="ru-RU" sz="5600" spc="7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осво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7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ой</a:t>
            </a:r>
            <a:r>
              <a:rPr lang="ru-RU" sz="5600" spc="7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рограм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 дош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 </a:t>
            </a:r>
            <a:r>
              <a:rPr lang="ru-RU" sz="5600" spc="-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бразова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ия;</a:t>
            </a:r>
          </a:p>
          <a:p>
            <a:pPr marL="737616" indent="-571500" algn="just">
              <a:lnSpc>
                <a:spcPct val="107000"/>
              </a:lnSpc>
              <a:spcBef>
                <a:spcPts val="135"/>
              </a:spcBef>
            </a:pP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46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детей</a:t>
            </a:r>
            <a:r>
              <a:rPr lang="ru-RU" sz="5600" spc="4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(в</a:t>
            </a:r>
            <a:r>
              <a:rPr lang="ru-RU" sz="5600" spc="4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4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spc="4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ыми</a:t>
            </a:r>
            <a:r>
              <a:rPr lang="ru-RU" sz="5600" spc="4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особе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остям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5600" spc="4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</a:t>
            </a:r>
            <a:r>
              <a:rPr lang="ru-RU" sz="5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базовы</a:t>
            </a:r>
            <a:r>
              <a:rPr lang="ru-RU" sz="5600" spc="22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spc="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sz="5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нн</a:t>
            </a:r>
            <a:r>
              <a:rPr lang="ru-RU" sz="5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остя</a:t>
            </a:r>
            <a:r>
              <a:rPr lang="ru-RU" sz="5600" spc="22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600" spc="1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</a:t>
            </a:r>
            <a:r>
              <a:rPr lang="ru-RU" sz="5600" spc="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ru-RU" sz="5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spc="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</a:t>
            </a:r>
            <a:r>
              <a:rPr lang="ru-RU" sz="5600" spc="-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народ</a:t>
            </a:r>
            <a:r>
              <a:rPr lang="ru-RU" sz="5600" spc="2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spc="2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нь,</a:t>
            </a:r>
            <a:r>
              <a:rPr lang="ru-RU" sz="5600" spc="-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ство,</a:t>
            </a:r>
            <a:r>
              <a:rPr lang="ru-RU" sz="5600" spc="-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прав</a:t>
            </a:r>
            <a:r>
              <a:rPr lang="ru-RU" sz="5600" spc="21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spc="23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свобод</a:t>
            </a:r>
            <a:r>
              <a:rPr lang="ru-RU" sz="5600" spc="22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RU" sz="5600" spc="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5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еловека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атр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м,</a:t>
            </a:r>
            <a:r>
              <a:rPr lang="ru-RU" sz="5600" spc="7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гражданствен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5600" spc="7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7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рав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твен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ые</a:t>
            </a:r>
            <a:r>
              <a:rPr lang="ru-RU" sz="5600" spc="7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ид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лы,</a:t>
            </a:r>
            <a:r>
              <a:rPr lang="ru-RU" sz="5600" spc="7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реп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ая</a:t>
            </a:r>
            <a:r>
              <a:rPr lang="ru-RU" sz="5600" spc="7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мья, соз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датель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ый</a:t>
            </a:r>
            <a:r>
              <a:rPr lang="ru-RU" sz="5600" spc="1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56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д,</a:t>
            </a:r>
            <a:r>
              <a:rPr lang="ru-RU" sz="5600" spc="1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ит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ет</a:t>
            </a:r>
            <a:r>
              <a:rPr lang="ru-RU" sz="5600" spc="1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</a:t>
            </a:r>
            <a:r>
              <a:rPr lang="ru-RU" sz="5600" spc="1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ад</a:t>
            </a:r>
            <a:r>
              <a:rPr lang="ru-RU" sz="5600" spc="1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аль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ым,</a:t>
            </a:r>
            <a:r>
              <a:rPr lang="ru-RU" sz="5600" spc="1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sz="56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низ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м,</a:t>
            </a:r>
            <a:r>
              <a:rPr lang="ru-RU" sz="5600" spc="1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рд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е, справ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вость,</a:t>
            </a:r>
            <a:r>
              <a:rPr lang="ru-RU" sz="5600" spc="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оллективизм,</a:t>
            </a:r>
            <a:r>
              <a:rPr lang="ru-RU" sz="5600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аимо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омощь</a:t>
            </a:r>
            <a:r>
              <a:rPr lang="ru-RU" sz="5600" spc="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жен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е,</a:t>
            </a:r>
            <a:r>
              <a:rPr lang="ru-RU" sz="5600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стор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ская</a:t>
            </a:r>
            <a:r>
              <a:rPr lang="ru-RU" sz="5600" spc="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 и</a:t>
            </a:r>
            <a:r>
              <a:rPr lang="ru-RU" sz="5600" spc="5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твен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ость</a:t>
            </a:r>
            <a:r>
              <a:rPr lang="ru-RU" sz="5600" spc="5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поколе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ий,</a:t>
            </a:r>
            <a:r>
              <a:rPr lang="ru-RU" sz="5600" spc="5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единство</a:t>
            </a:r>
            <a:r>
              <a:rPr lang="ru-RU" sz="5600" spc="5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родов</a:t>
            </a:r>
            <a:r>
              <a:rPr lang="ru-RU" sz="5600" spc="5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5600" spc="5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созд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ние</a:t>
            </a:r>
            <a:r>
              <a:rPr lang="ru-RU" sz="5600" spc="58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ловий</a:t>
            </a:r>
            <a:r>
              <a:rPr lang="ru-RU" sz="5600" spc="5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форм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ров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4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ен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</a:t>
            </a:r>
            <a:r>
              <a:rPr lang="ru-RU" sz="5600" spc="4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оше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4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spc="4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56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юще</a:t>
            </a:r>
            <a:r>
              <a:rPr lang="ru-RU" sz="56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4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</a:t>
            </a:r>
            <a:r>
              <a:rPr lang="ru-RU" sz="5600" spc="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56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5600" spc="4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овлен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4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действ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пос</a:t>
            </a:r>
            <a:r>
              <a:rPr lang="ru-RU" sz="56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о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нове о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мысления 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ен</a:t>
            </a:r>
            <a:r>
              <a:rPr lang="ru-RU" sz="5600" spc="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остей</a:t>
            </a:r>
            <a:r>
              <a:rPr lang="ru-RU" sz="5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56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37616" indent="-571500" algn="just">
              <a:lnSpc>
                <a:spcPct val="107000"/>
              </a:lnSpc>
              <a:spcBef>
                <a:spcPts val="135"/>
              </a:spcBef>
            </a:pP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остроен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	(ст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5600" spc="-1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кт</a:t>
            </a:r>
            <a:r>
              <a:rPr lang="ru-RU" sz="5600" spc="-1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рирован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е)	со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	образователь</a:t>
            </a:r>
            <a:r>
              <a:rPr lang="ru-RU" sz="5600" spc="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spc="-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 деятел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ьн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ости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нове </a:t>
            </a:r>
            <a:r>
              <a:rPr lang="ru-RU" sz="5600" spc="-2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ета возра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ых</a:t>
            </a:r>
            <a:r>
              <a:rPr lang="ru-RU" sz="5600" spc="1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див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spc="-2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льных</a:t>
            </a:r>
            <a:r>
              <a:rPr lang="ru-RU" sz="5600" spc="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особе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тей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ити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я;</a:t>
            </a:r>
          </a:p>
          <a:p>
            <a:pPr marL="737616" indent="-571500" algn="just">
              <a:lnSpc>
                <a:spcPct val="107000"/>
              </a:lnSpc>
              <a:spcBef>
                <a:spcPts val="135"/>
              </a:spcBef>
            </a:pP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созда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33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ловий</a:t>
            </a:r>
            <a:r>
              <a:rPr lang="ru-RU" sz="5600" spc="3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5600" spc="3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равного</a:t>
            </a:r>
            <a:r>
              <a:rPr lang="ru-RU" sz="5600" spc="3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spc="-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</a:t>
            </a:r>
            <a:r>
              <a:rPr lang="ru-RU" sz="5600" spc="3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spc="3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</a:t>
            </a:r>
            <a:r>
              <a:rPr lang="ru-RU" sz="5600" spc="3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3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spc="3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детей дош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</a:t>
            </a:r>
            <a:r>
              <a:rPr lang="ru-RU" sz="5600" spc="6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возраста</a:t>
            </a:r>
            <a:r>
              <a:rPr lang="ru-RU" sz="5600" spc="6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spc="6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четом</a:t>
            </a:r>
            <a:r>
              <a:rPr lang="ru-RU" sz="5600" spc="6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ообр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аз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6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</a:t>
            </a:r>
            <a:r>
              <a:rPr lang="ru-RU" sz="5600" spc="6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реб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остей</a:t>
            </a:r>
            <a:r>
              <a:rPr lang="ru-RU" sz="5600" spc="6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ых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остей;</a:t>
            </a:r>
            <a:endParaRPr lang="ru-RU" sz="5600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37616" indent="-571500" algn="just">
              <a:lnSpc>
                <a:spcPct val="107000"/>
              </a:lnSpc>
              <a:spcBef>
                <a:spcPts val="135"/>
              </a:spcBef>
            </a:pP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рана</a:t>
            </a:r>
            <a:r>
              <a:rPr lang="ru-RU" sz="5600" spc="13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кре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1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ческого</a:t>
            </a:r>
            <a:r>
              <a:rPr lang="ru-RU" sz="5600" spc="1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сихиче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кого</a:t>
            </a:r>
            <a:r>
              <a:rPr lang="ru-RU" sz="5600" spc="1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1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етей,</a:t>
            </a:r>
            <a:r>
              <a:rPr lang="ru-RU" sz="5600" spc="1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5600" spc="1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ом числе их</a:t>
            </a:r>
            <a:r>
              <a:rPr lang="ru-RU" sz="56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эмо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ио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 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благо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5600" spc="-1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чия;</a:t>
            </a:r>
            <a:endParaRPr lang="ru-RU" sz="5600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37616" indent="-571500" algn="just">
              <a:lnSpc>
                <a:spcPct val="107000"/>
              </a:lnSpc>
              <a:spcBef>
                <a:spcPts val="135"/>
              </a:spcBef>
            </a:pP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ен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16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1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зиче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5600" spc="1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ич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остн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5600" spc="1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рав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нн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spc="1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ачеств</a:t>
            </a:r>
            <a:r>
              <a:rPr lang="ru-RU" sz="5600" spc="1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основ</a:t>
            </a:r>
            <a:r>
              <a:rPr lang="ru-RU" sz="5600" spc="59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атр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5600" spc="59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нт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елл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ых</a:t>
            </a:r>
            <a:r>
              <a:rPr lang="ru-RU" sz="5600" spc="6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6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ож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ствен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о-твор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spc="6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спосо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</a:t>
            </a:r>
            <a:r>
              <a:rPr lang="ru-RU" sz="56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 реб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нк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а, 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циат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тоя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ель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ости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тств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нн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5600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37616" indent="-571500" algn="just">
              <a:lnSpc>
                <a:spcPct val="107000"/>
              </a:lnSpc>
              <a:spcBef>
                <a:spcPts val="135"/>
              </a:spcBef>
            </a:pP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ен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28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оло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ской</a:t>
            </a:r>
            <a:r>
              <a:rPr lang="ru-RU" sz="5600" spc="29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ержки</a:t>
            </a:r>
            <a:r>
              <a:rPr lang="ru-RU" sz="5600" spc="29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ьи</a:t>
            </a:r>
            <a:r>
              <a:rPr lang="ru-RU" sz="5600" spc="29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29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овы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 компете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нтн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лей</a:t>
            </a:r>
            <a:r>
              <a:rPr lang="ru-RU" sz="56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(зако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ных</a:t>
            </a:r>
            <a:r>
              <a:rPr lang="ru-RU" sz="56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телей)</a:t>
            </a:r>
            <a:r>
              <a:rPr lang="ru-RU" sz="56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56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вопрос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я,</a:t>
            </a:r>
            <a:r>
              <a:rPr lang="ru-RU" sz="56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56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и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тия, 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раны и</a:t>
            </a:r>
            <a:r>
              <a:rPr lang="ru-RU" sz="56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креплен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оровья де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й, обеспеч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ния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пасности;</a:t>
            </a:r>
            <a:endParaRPr lang="ru-RU" sz="5600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37616" indent="-571500" algn="just">
              <a:lnSpc>
                <a:spcPct val="107000"/>
              </a:lnSpc>
              <a:spcBef>
                <a:spcPts val="135"/>
              </a:spcBef>
            </a:pP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дост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же</a:t>
            </a:r>
            <a:r>
              <a:rPr lang="ru-RU" sz="56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5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-2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дет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</a:t>
            </a:r>
            <a:r>
              <a:rPr lang="ru-RU" sz="56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5600" spc="-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тапе</a:t>
            </a:r>
            <a:r>
              <a:rPr lang="ru-RU" sz="5600" spc="-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зав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рш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дош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</a:t>
            </a:r>
            <a:r>
              <a:rPr lang="ru-RU" sz="56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разв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я,</a:t>
            </a:r>
            <a:r>
              <a:rPr lang="ru-RU" sz="5600" spc="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ео</a:t>
            </a:r>
            <a:r>
              <a:rPr lang="ru-RU" sz="56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5600" spc="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spc="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достаточного</a:t>
            </a:r>
            <a:r>
              <a:rPr lang="ru-RU" sz="5600" spc="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ешного</a:t>
            </a:r>
            <a:r>
              <a:rPr lang="ru-RU" sz="5600" spc="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осво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5600" spc="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</a:t>
            </a:r>
            <a:r>
              <a:rPr lang="ru-RU" sz="5600" spc="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56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 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рогра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 нач</a:t>
            </a:r>
            <a:r>
              <a:rPr lang="ru-RU" sz="5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56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ьн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 общего образован</a:t>
            </a:r>
            <a:r>
              <a:rPr lang="ru-RU" sz="56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я.</a:t>
            </a:r>
            <a:endParaRPr lang="ru-RU" sz="5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2296" indent="0">
              <a:buNone/>
            </a:pPr>
            <a:endParaRPr lang="ru-RU" sz="3700" dirty="0"/>
          </a:p>
        </p:txBody>
      </p:sp>
    </p:spTree>
    <p:extLst>
      <p:ext uri="{BB962C8B-B14F-4D97-AF65-F5344CB8AC3E}">
        <p14:creationId xmlns:p14="http://schemas.microsoft.com/office/powerpoint/2010/main" val="3202721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0384" y="788640"/>
            <a:ext cx="7498080" cy="5448672"/>
          </a:xfrm>
        </p:spPr>
        <p:txBody>
          <a:bodyPr>
            <a:noAutofit/>
          </a:bodyPr>
          <a:lstStyle/>
          <a:p>
            <a:pPr marL="186055" marR="330835"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sz="1600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направлена</a:t>
            </a:r>
            <a:r>
              <a:rPr lang="ru-RU" sz="1600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600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развивающей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раннего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возраста,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открывающей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позитивной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социализации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ребёнка,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всестороннего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личностного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развития,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инициативы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творческих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способностей,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индивидуализации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сотрудничества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взрослыми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сверстниками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соответствующих дошкольному возрасту видах деятельности и учетом особых образовательных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потребностей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ограниченными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возможностями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здоровья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условиях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совместного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образования.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6055" marR="334010"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Программе отражены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содержание обучения и воспитания, особенности организации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образовательной деятельности и образовательного процесса, учитывающие возраст детей и их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маршруты,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направленность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участие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родителей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(законных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представителей)</a:t>
            </a:r>
            <a:r>
              <a:rPr lang="ru-RU" sz="16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r>
              <a:rPr lang="ru-RU" sz="16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6055" marR="335280" indent="449580" algn="just">
              <a:lnSpc>
                <a:spcPct val="112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sz="1600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определяет</a:t>
            </a:r>
            <a:r>
              <a:rPr lang="ru-RU" sz="1600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возрастные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линии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образовательной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дошкольной</a:t>
            </a:r>
            <a:r>
              <a:rPr lang="ru-RU" sz="1600" spc="-28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образовательной организации по основным направлениям развития детей дошкольного возраста: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коммуникативного,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познавательного,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речевого,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художественно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эстетического,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физического</a:t>
            </a:r>
            <a:r>
              <a:rPr lang="ru-RU" sz="16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развития.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2640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692696"/>
            <a:ext cx="7498080" cy="4800600"/>
          </a:xfrm>
        </p:spPr>
        <p:txBody>
          <a:bodyPr>
            <a:normAutofit/>
          </a:bodyPr>
          <a:lstStyle/>
          <a:p>
            <a:pPr marR="52070" indent="448945" algn="just">
              <a:lnSpc>
                <a:spcPct val="114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Объём</a:t>
            </a:r>
            <a:r>
              <a:rPr lang="ru-RU" sz="1800" spc="1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атель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ой</a:t>
            </a:r>
            <a:r>
              <a:rPr lang="ru-RU" sz="18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1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</a:t>
            </a:r>
            <a:r>
              <a:rPr lang="ru-RU" sz="18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RU" sz="1800" spc="1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соотв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ет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1800" spc="1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ФОП</a:t>
            </a:r>
            <a:r>
              <a:rPr lang="ru-RU" sz="1800" spc="1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800" spc="1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авля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1800" spc="1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1800" spc="1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менее 60%</a:t>
            </a:r>
            <a:r>
              <a:rPr lang="ru-RU" sz="1800" spc="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800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общего</a:t>
            </a:r>
            <a:r>
              <a:rPr lang="ru-RU" sz="1800" spc="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объёма</a:t>
            </a:r>
            <a:r>
              <a:rPr lang="ru-RU" sz="1800" spc="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ы;</a:t>
            </a:r>
            <a:r>
              <a:rPr lang="ru-RU" sz="1800" spc="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бъ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ём</a:t>
            </a:r>
            <a:r>
              <a:rPr lang="ru-RU" sz="1800" spc="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800" spc="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</a:t>
            </a:r>
            <a:r>
              <a:rPr lang="ru-RU" sz="1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18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мой</a:t>
            </a:r>
            <a:r>
              <a:rPr lang="ru-RU" sz="1800" spc="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ник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ами</a:t>
            </a:r>
            <a:r>
              <a:rPr lang="ru-RU" sz="1800" spc="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 от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оше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ий,</a:t>
            </a:r>
            <a:r>
              <a:rPr lang="ru-RU" sz="1800" spc="1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800" spc="1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800" spc="1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более</a:t>
            </a:r>
            <a:r>
              <a:rPr lang="ru-RU" sz="1800" spc="17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40%.</a:t>
            </a:r>
            <a:r>
              <a:rPr lang="ru-RU" sz="1800" spc="1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ер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1800" spc="1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1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ла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1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ем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ые</a:t>
            </a:r>
            <a:r>
              <a:rPr lang="ru-RU" sz="1800" spc="1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</a:t>
            </a:r>
            <a:r>
              <a:rPr lang="ru-RU" sz="1800" spc="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18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аты</a:t>
            </a:r>
            <a:r>
              <a:rPr lang="ru-RU" sz="1800" spc="1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ммы</a:t>
            </a:r>
            <a:r>
              <a:rPr lang="ru-RU" sz="1800" spc="1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800" spc="1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1800" spc="1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же соотв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тст</a:t>
            </a:r>
            <a:r>
              <a:rPr lang="ru-RU" sz="1800" spc="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ющ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сод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ржан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и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плани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1800" spc="-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емых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</a:t>
            </a:r>
            <a:r>
              <a:rPr lang="ru-RU" sz="18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18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татов ФОП 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R="52070" indent="449580" algn="just">
              <a:lnSpc>
                <a:spcPct val="115000"/>
              </a:lnSpc>
              <a:spcAft>
                <a:spcPts val="0"/>
              </a:spcAft>
              <a:tabLst>
                <a:tab pos="1374775" algn="l"/>
                <a:tab pos="2293620" algn="l"/>
                <a:tab pos="3531235" algn="l"/>
                <a:tab pos="3810000" algn="l"/>
                <a:tab pos="4369435" algn="l"/>
                <a:tab pos="5369560" algn="l"/>
              </a:tabLst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	адр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сова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	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едагогическим	и	</a:t>
            </a:r>
            <a:r>
              <a:rPr lang="ru-RU" sz="18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ым работни</a:t>
            </a:r>
            <a:r>
              <a:rPr lang="ru-RU" sz="1800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ам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	работающ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 с</a:t>
            </a:r>
            <a:r>
              <a:rPr lang="ru-RU" sz="1800" spc="5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8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18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ающ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ся</a:t>
            </a:r>
            <a:r>
              <a:rPr lang="ru-RU" sz="1800" spc="5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ru-RU" sz="1800" spc="5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общеразвивающей</a:t>
            </a:r>
            <a:r>
              <a:rPr lang="ru-RU" sz="1800" spc="50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лен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ости</a:t>
            </a:r>
            <a:r>
              <a:rPr lang="ru-RU" sz="1800" spc="5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ГБ</a:t>
            </a:r>
            <a:r>
              <a:rPr lang="ru-RU" sz="1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ОУ,</a:t>
            </a:r>
            <a:r>
              <a:rPr lang="ru-RU" sz="1800" spc="5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spc="5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акже</a:t>
            </a:r>
            <a:r>
              <a:rPr lang="ru-RU" sz="1800" spc="5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род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ит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елям (зако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ым представи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1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лям) не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ен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олетних</a:t>
            </a:r>
            <a:r>
              <a:rPr lang="ru-RU" sz="1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</a:t>
            </a:r>
            <a:r>
              <a:rPr lang="ru-RU" sz="1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ющ</a:t>
            </a:r>
            <a:r>
              <a:rPr lang="ru-RU" sz="1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ся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indent="450215" algn="just">
              <a:buClr>
                <a:srgbClr val="3891A7"/>
              </a:buClr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Вариативная часть отражает развитие детей в данном дошкольном учреждении и соответствует потребностям и интересам детей, запросам родителей, а также возможностям педагогического коллектива. </a:t>
            </a:r>
          </a:p>
          <a:p>
            <a:pPr marR="52070" indent="449580">
              <a:lnSpc>
                <a:spcPct val="115000"/>
              </a:lnSpc>
              <a:spcAft>
                <a:spcPts val="0"/>
              </a:spcAft>
              <a:tabLst>
                <a:tab pos="1374775" algn="l"/>
                <a:tab pos="2293620" algn="l"/>
                <a:tab pos="3531235" algn="l"/>
                <a:tab pos="3810000" algn="l"/>
                <a:tab pos="4369435" algn="l"/>
                <a:tab pos="5369560" algn="l"/>
              </a:tabLst>
            </a:pPr>
            <a:endParaRPr lang="ru-RU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ru-RU" sz="18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091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764704"/>
            <a:ext cx="7168840" cy="5483696"/>
          </a:xfrm>
        </p:spPr>
        <p:txBody>
          <a:bodyPr>
            <a:normAutofit fontScale="55000" lnSpcReduction="20000"/>
          </a:bodyPr>
          <a:lstStyle/>
          <a:p>
            <a:pPr marL="166116" indent="0" algn="ctr">
              <a:lnSpc>
                <a:spcPct val="107000"/>
              </a:lnSpc>
              <a:spcBef>
                <a:spcPts val="65"/>
              </a:spcBef>
              <a:spcAft>
                <a:spcPts val="0"/>
              </a:spcAft>
              <a:buNone/>
            </a:pPr>
            <a:r>
              <a:rPr lang="ru-RU" b="1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</a:t>
            </a:r>
            <a:r>
              <a:rPr lang="ru-RU" b="1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чая </a:t>
            </a:r>
            <a:r>
              <a:rPr lang="ru-RU" b="1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рограмма восп</a:t>
            </a:r>
            <a:r>
              <a:rPr lang="ru-RU" b="1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b="1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b="1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b="1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R="52705" indent="449580" algn="just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tabLst>
                <a:tab pos="1292225" algn="l"/>
                <a:tab pos="1979930" algn="l"/>
                <a:tab pos="2877185" algn="l"/>
                <a:tab pos="3789045" algn="l"/>
                <a:tab pos="4566285" algn="l"/>
                <a:tab pos="4953000" algn="l"/>
                <a:tab pos="564959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	рабо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ей	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рогра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	во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	вкл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	три	</a:t>
            </a:r>
            <a:r>
              <a:rPr lang="ru-RU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дела:	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ел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вой, сод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ржатель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ый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низ</a:t>
            </a:r>
            <a:r>
              <a:rPr lang="ru-RU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ый.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R="52070" indent="448945">
              <a:lnSpc>
                <a:spcPct val="114000"/>
              </a:lnSpc>
              <a:spcAft>
                <a:spcPts val="0"/>
              </a:spcAft>
              <a:tabLst>
                <a:tab pos="3212465" algn="l"/>
                <a:tab pos="3996055" algn="l"/>
                <a:tab pos="4747260" algn="l"/>
                <a:tab pos="5471160" algn="l"/>
                <a:tab pos="5751830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b="1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b="1" spc="-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ая цель в</a:t>
            </a:r>
            <a:r>
              <a:rPr lang="ru-RU" b="1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</a:t>
            </a:r>
            <a:r>
              <a:rPr lang="ru-RU" b="1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b="1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b="1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ия:</a:t>
            </a:r>
            <a:r>
              <a:rPr lang="ru-RU" b="1" spc="1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чност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ое	разв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ие	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каждого реб</a:t>
            </a:r>
            <a:r>
              <a:rPr lang="ru-RU" spc="-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нк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1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четом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ru-RU" spc="29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ости</a:t>
            </a:r>
            <a:r>
              <a:rPr lang="ru-RU" spc="29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30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ие</a:t>
            </a:r>
            <a:r>
              <a:rPr lang="ru-RU" spc="3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ловий</a:t>
            </a:r>
            <a:r>
              <a:rPr lang="ru-RU" spc="29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тивн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ru-RU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ци</a:t>
            </a:r>
            <a:r>
              <a:rPr lang="ru-RU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ации</a:t>
            </a:r>
            <a:r>
              <a:rPr lang="ru-RU" spc="29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детей</a:t>
            </a:r>
            <a:r>
              <a:rPr lang="ru-RU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pc="29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ове трад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иц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 це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</a:t>
            </a:r>
            <a:r>
              <a:rPr lang="ru-RU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ского о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ще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тва, 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ред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аг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т: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06780" marR="52705" indent="-228600">
              <a:lnSpc>
                <a:spcPct val="107000"/>
              </a:lnSpc>
              <a:spcBef>
                <a:spcPts val="90"/>
              </a:spcBef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</a:t>
            </a:r>
            <a:r>
              <a:rPr lang="ru-RU" spc="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pc="66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ерво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ых</a:t>
            </a:r>
            <a:r>
              <a:rPr lang="ru-RU" spc="6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редставл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ru-RU" spc="6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pc="6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рад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pc="66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 рос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арода, 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ых 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ах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</a:t>
            </a:r>
            <a:r>
              <a:rPr lang="ru-RU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06780" marR="49530" indent="-228600">
              <a:lnSpc>
                <a:spcPct val="108000"/>
              </a:lnSpc>
              <a:spcBef>
                <a:spcPts val="185"/>
              </a:spcBef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</a:t>
            </a:r>
            <a:r>
              <a:rPr lang="ru-RU" spc="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pc="5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ен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</a:t>
            </a:r>
            <a:r>
              <a:rPr lang="ru-RU" spc="50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pc="49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5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юще</a:t>
            </a:r>
            <a:r>
              <a:rPr lang="ru-RU" spc="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49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4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род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 и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pc="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</a:t>
            </a:r>
            <a:r>
              <a:rPr lang="ru-RU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рно</a:t>
            </a:r>
            <a:r>
              <a:rPr lang="ru-RU" spc="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гим лю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ям, само</a:t>
            </a:r>
            <a:r>
              <a:rPr lang="ru-RU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себе;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06780" marR="52070" indent="-228600">
              <a:lnSpc>
                <a:spcPct val="107000"/>
              </a:lnSpc>
              <a:spcBef>
                <a:spcPts val="170"/>
              </a:spcBef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становле</a:t>
            </a:r>
            <a:r>
              <a:rPr lang="ru-RU" spc="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pc="40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ервич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</a:t>
            </a:r>
            <a:r>
              <a:rPr lang="ru-RU" spc="40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pc="40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дея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ель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ости</a:t>
            </a:r>
            <a:r>
              <a:rPr lang="ru-RU" spc="4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4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овед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pc="4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40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соотв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тств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4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трад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иц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ыми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тям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риня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ыми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об</a:t>
            </a:r>
            <a:r>
              <a:rPr lang="ru-RU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стве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орм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 и</a:t>
            </a:r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рав</a:t>
            </a:r>
            <a:r>
              <a:rPr lang="ru-RU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ла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7718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764704"/>
            <a:ext cx="7138040" cy="3816424"/>
          </a:xfrm>
        </p:spPr>
        <p:txBody>
          <a:bodyPr>
            <a:normAutofit fontScale="55000" lnSpcReduction="20000"/>
          </a:bodyPr>
          <a:lstStyle/>
          <a:p>
            <a:pPr marL="186055" marR="333375" indent="449580" algn="just">
              <a:lnSpc>
                <a:spcPct val="112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реализуется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государственном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pc="5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русском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6055" marR="332105" indent="449580" algn="just">
              <a:lnSpc>
                <a:spcPct val="113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самостоятельно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определяет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обучения, в том числе технические, соответствующие материалы (в том числе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расходные), игровое, спортивное, оздоровительное оборудование, инвентарь, необходимые для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Программы.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pc="5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6055" marR="332105" indent="449580" algn="just">
              <a:lnSpc>
                <a:spcPct val="113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определяются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соответствии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задачами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обучения,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возрастными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индивидуальными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особенностями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спецификой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потребностей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интересов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6055" marR="332105" indent="449580" algn="just">
              <a:lnSpc>
                <a:spcPct val="113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Важное значение имеет признание приоритетной субъективной позиции ребенка в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образовательном процессе.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97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404664"/>
            <a:ext cx="7746064" cy="5843736"/>
          </a:xfrm>
        </p:spPr>
        <p:txBody>
          <a:bodyPr>
            <a:normAutofit fontScale="32500" lnSpcReduction="20000"/>
          </a:bodyPr>
          <a:lstStyle/>
          <a:p>
            <a:pPr marL="82296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50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5000" b="1" dirty="0" smtClean="0">
                <a:latin typeface="Times New Roman"/>
                <a:ea typeface="Calibri"/>
                <a:cs typeface="Times New Roman"/>
              </a:rPr>
              <a:t>    Реализуемые парциальные программы </a:t>
            </a:r>
            <a:r>
              <a:rPr lang="ru-RU" sz="5000" b="1" dirty="0">
                <a:latin typeface="Times New Roman"/>
                <a:ea typeface="Calibri"/>
                <a:cs typeface="Times New Roman"/>
              </a:rPr>
              <a:t>дошкольного образования</a:t>
            </a:r>
            <a:r>
              <a:rPr lang="ru-RU" sz="5000" dirty="0" smtClean="0">
                <a:latin typeface="Times New Roman"/>
                <a:ea typeface="Calibri"/>
                <a:cs typeface="Times New Roman"/>
              </a:rPr>
              <a:t>:</a:t>
            </a:r>
            <a:r>
              <a:rPr lang="ru-RU" sz="35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35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300" b="1" dirty="0">
                <a:latin typeface="Times New Roman"/>
                <a:ea typeface="Times New Roman"/>
                <a:cs typeface="Times New Roman"/>
              </a:rPr>
              <a:t>Программа развития речи детей дошкольного возраста в детском саду, О.С. Ушакова.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Цель программы – овладение родным языком и развитие языковых способностей у детей дошкольного возраста. 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300" b="1" dirty="0">
                <a:latin typeface="Times New Roman"/>
                <a:ea typeface="Calibri"/>
                <a:cs typeface="Times New Roman"/>
              </a:rPr>
              <a:t>Программа «Основы безопасности детей до</a:t>
            </a:r>
            <a:r>
              <a:rPr lang="ru-RU" sz="4300" b="1" dirty="0">
                <a:latin typeface="Times New Roman"/>
                <a:ea typeface="Times New Roman"/>
                <a:cs typeface="Times New Roman"/>
              </a:rPr>
              <a:t>школьного возраста» Н.Н. Авдеева, О.А. Князева, Р.Б. </a:t>
            </a:r>
            <a:r>
              <a:rPr lang="ru-RU" sz="4300" b="1" dirty="0" err="1">
                <a:latin typeface="Times New Roman"/>
                <a:ea typeface="Times New Roman"/>
                <a:cs typeface="Times New Roman"/>
              </a:rPr>
              <a:t>Стеркина</a:t>
            </a:r>
            <a:r>
              <a:rPr lang="ru-RU" sz="4300" b="1" dirty="0">
                <a:latin typeface="Times New Roman"/>
                <a:ea typeface="Times New Roman"/>
                <a:cs typeface="Times New Roman"/>
              </a:rPr>
              <a:t>.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Цель программы – воспитание у ребенка навыков адекватного поведения в различных неожиданных ситуациях, самостоятельности и ответственности за свое поведение</a:t>
            </a:r>
            <a:r>
              <a:rPr lang="ru-RU" sz="4300" dirty="0" smtClean="0">
                <a:latin typeface="Times New Roman"/>
                <a:ea typeface="Calibri"/>
                <a:cs typeface="Times New Roman"/>
              </a:rPr>
              <a:t>.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300" b="1" dirty="0">
                <a:latin typeface="Times New Roman"/>
                <a:ea typeface="Times New Roman"/>
                <a:cs typeface="Times New Roman"/>
              </a:rPr>
              <a:t>Программа по музыкальному воспитанию детей дошкольного возраста «Ладушки»- И.М. </a:t>
            </a:r>
            <a:r>
              <a:rPr lang="ru-RU" sz="4300" b="1" dirty="0" err="1">
                <a:latin typeface="Times New Roman"/>
                <a:ea typeface="Times New Roman"/>
                <a:cs typeface="Times New Roman"/>
              </a:rPr>
              <a:t>Каплунова</a:t>
            </a:r>
            <a:r>
              <a:rPr lang="ru-RU" sz="4300" b="1" dirty="0">
                <a:latin typeface="Times New Roman"/>
                <a:ea typeface="Times New Roman"/>
                <a:cs typeface="Times New Roman"/>
              </a:rPr>
              <a:t>, И. </a:t>
            </a:r>
            <a:r>
              <a:rPr lang="ru-RU" sz="4300" b="1" dirty="0" err="1">
                <a:latin typeface="Times New Roman"/>
                <a:ea typeface="Times New Roman"/>
                <a:cs typeface="Times New Roman"/>
              </a:rPr>
              <a:t>Новоскольцева</a:t>
            </a:r>
            <a:r>
              <a:rPr lang="ru-RU" sz="4300" b="1" dirty="0">
                <a:latin typeface="Times New Roman"/>
                <a:ea typeface="Times New Roman"/>
                <a:cs typeface="Times New Roman"/>
              </a:rPr>
              <a:t>.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300" dirty="0">
                <a:latin typeface="Times New Roman"/>
                <a:ea typeface="Times New Roman"/>
                <a:cs typeface="Times New Roman"/>
              </a:rPr>
              <a:t>Цель программы: создание условий для развития музыкально-творческих способностей детей дошкольного возраста средствами музыки, ритмопластики, театрализованной деятельности</a:t>
            </a:r>
            <a:r>
              <a:rPr lang="ru-RU" sz="4300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4300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300" b="1" dirty="0">
                <a:latin typeface="Times New Roman"/>
                <a:ea typeface="Times New Roman"/>
                <a:cs typeface="Times New Roman"/>
              </a:rPr>
              <a:t>Комплексная образовательная программа для детей раннего возраста «Первые шаги», Е.О. Смирнова, Л.Н. </a:t>
            </a:r>
            <a:r>
              <a:rPr lang="ru-RU" sz="4300" b="1" dirty="0" err="1">
                <a:latin typeface="Times New Roman"/>
                <a:ea typeface="Times New Roman"/>
                <a:cs typeface="Times New Roman"/>
              </a:rPr>
              <a:t>Галигузова</a:t>
            </a:r>
            <a:r>
              <a:rPr lang="ru-RU" sz="4300" b="1" dirty="0">
                <a:latin typeface="Times New Roman"/>
                <a:ea typeface="Times New Roman"/>
                <a:cs typeface="Times New Roman"/>
              </a:rPr>
              <a:t>, С.Ю. Мещерякова.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82296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Цель программы: развитие целостной личности ребёнка: его активности, самостоятельности, эмоциональной отзывчивости к окружающему миру, творческого потенциала</a:t>
            </a:r>
            <a:r>
              <a:rPr lang="ru-RU" sz="43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marL="571500" indent="-571500"/>
            <a:r>
              <a:rPr lang="ru-RU" sz="43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Приобщение </a:t>
            </a:r>
            <a:r>
              <a:rPr lang="ru-RU" sz="4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детей старшего дошкольного возраста к культурному наследию Санкт-Петербурга», Е.А. </a:t>
            </a:r>
            <a:r>
              <a:rPr lang="ru-RU" sz="43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Бехметьева</a:t>
            </a:r>
            <a:r>
              <a:rPr lang="ru-RU" sz="43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43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43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</a:t>
            </a:r>
            <a:r>
              <a:rPr lang="ru-RU" sz="4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программы:  </a:t>
            </a:r>
            <a:r>
              <a:rPr lang="ru-RU" sz="4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</a:t>
            </a:r>
            <a:r>
              <a:rPr lang="ru-RU" sz="4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общей культуры личности ребенка посредством ознакомления с особенностями родного города Санкт-Петербурга; </a:t>
            </a:r>
            <a:r>
              <a:rPr lang="ru-RU" sz="4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 </a:t>
            </a:r>
            <a:r>
              <a:rPr lang="ru-RU" sz="4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положительно-созидательного отношения ребенка ко всему окружающему и к себе; </a:t>
            </a:r>
            <a:r>
              <a:rPr lang="ru-RU" sz="4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осознание </a:t>
            </a:r>
            <a:r>
              <a:rPr lang="ru-RU" sz="4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ценности памятников культуры и искусств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3500" dirty="0">
              <a:latin typeface="Calibri"/>
              <a:ea typeface="Calibri"/>
              <a:cs typeface="Times New Roman"/>
            </a:endParaRP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465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764704"/>
            <a:ext cx="7458032" cy="548369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Программа ориентирована на: </a:t>
            </a:r>
            <a:endParaRPr lang="ru-RU" sz="18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детей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раннего возраста от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1 года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до 3 лет </a:t>
            </a:r>
            <a:endParaRPr lang="ru-RU" sz="1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детей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дошкольного возраста от 3 лет до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7(8)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лет. Основной структурной единицей дошкольного образовательного учреждения является группа детей. </a:t>
            </a:r>
            <a:endParaRPr lang="ru-RU" sz="1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82296" indent="0" algn="just">
              <a:buNone/>
            </a:pPr>
            <a:r>
              <a:rPr lang="ru-RU" sz="1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 </a:t>
            </a:r>
            <a:r>
              <a:rPr lang="ru-RU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дошкольном учреждении функционируют </a:t>
            </a:r>
            <a:r>
              <a:rPr lang="ru-RU" sz="1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4 группы: </a:t>
            </a: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группа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раннего возраста от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до 3 лет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;</a:t>
            </a: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2 младшая – от 3 до 4 лет;</a:t>
            </a: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средняя от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4 до 5 лет; </a:t>
            </a:r>
            <a:endParaRPr lang="ru-RU" sz="1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тарше-подготовительная от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5 до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7(8)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лет; </a:t>
            </a:r>
          </a:p>
        </p:txBody>
      </p:sp>
    </p:spTree>
    <p:extLst>
      <p:ext uri="{BB962C8B-B14F-4D97-AF65-F5344CB8AC3E}">
        <p14:creationId xmlns:p14="http://schemas.microsoft.com/office/powerpoint/2010/main" val="26616977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493</TotalTime>
  <Words>748</Words>
  <Application>Microsoft Office PowerPoint</Application>
  <PresentationFormat>Экран (4:3)</PresentationFormat>
  <Paragraphs>54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Calibri</vt:lpstr>
      <vt:lpstr>Corbel</vt:lpstr>
      <vt:lpstr>Gill Sans MT</vt:lpstr>
      <vt:lpstr>Symbol</vt:lpstr>
      <vt:lpstr>Times New Roman</vt:lpstr>
      <vt:lpstr>Verdana</vt:lpstr>
      <vt:lpstr>Wingdings 2</vt:lpstr>
      <vt:lpstr>Солнцестояние</vt:lpstr>
      <vt:lpstr>   Краткая презентация   Образовательной программы дошкольного образования  ГБДОУ детский сад №11  Адмиралтейского района  Санкт-Петербурга 2023 г.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КОМПЛЕКСНОГО ИСПОЛЬЗОВАНИЯ ЗДОРОВЬЕСБЕРЕГАЮЩИХ ПЕДАГОГИЧЕСКИХ ТЕХНОЛОГИЙ В ДОШКОЛЬНОМ ОБРАЗОВАТЕЛЬНОМ УЧРЕЖДЕНИИ НА ПОСЛЕДУЮЩУЮ АДАПТАЦИЮ РЕБЕНКА К ШКОЛЕ</dc:title>
  <dc:creator>user</dc:creator>
  <cp:lastModifiedBy>Антонина</cp:lastModifiedBy>
  <cp:revision>66</cp:revision>
  <dcterms:created xsi:type="dcterms:W3CDTF">2014-05-14T06:25:38Z</dcterms:created>
  <dcterms:modified xsi:type="dcterms:W3CDTF">2024-10-28T08:38:39Z</dcterms:modified>
</cp:coreProperties>
</file>